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5075" cx="9145575"/>
  <p:notesSz cx="6858000" cy="9144000"/>
  <p:embeddedFontLst>
    <p:embeddedFont>
      <p:font typeface="Plus Jakarta Sans"/>
      <p:regular r:id="rId40"/>
      <p:bold r:id="rId41"/>
      <p:italic r:id="rId42"/>
      <p:boldItalic r:id="rId43"/>
    </p:embeddedFont>
    <p:embeddedFont>
      <p:font typeface="Plus Jakarta Sans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1">
          <p15:clr>
            <a:srgbClr val="000000"/>
          </p15:clr>
        </p15:guide>
        <p15:guide id="2" pos="2881">
          <p15:clr>
            <a:srgbClr val="000000"/>
          </p15:clr>
        </p15:guide>
      </p15:sldGuideLst>
    </p:ext>
    <p:ext uri="GoogleSlidesCustomDataVersion2">
      <go:slidesCustomData xmlns:go="http://customooxmlschemas.google.com/" r:id="rId48" roundtripDataSignature="AMtx7mjqsu+ub/s74BegDAzqU/iRWMdz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1" orient="horz"/>
        <p:guide pos="28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usJakartaSans-regular.fntdata"/><Relationship Id="rId20" Type="http://schemas.openxmlformats.org/officeDocument/2006/relationships/slide" Target="slides/slide14.xml"/><Relationship Id="rId42" Type="http://schemas.openxmlformats.org/officeDocument/2006/relationships/font" Target="fonts/PlusJakartaSans-italic.fntdata"/><Relationship Id="rId41" Type="http://schemas.openxmlformats.org/officeDocument/2006/relationships/font" Target="fonts/PlusJakartaSans-bold.fntdata"/><Relationship Id="rId22" Type="http://schemas.openxmlformats.org/officeDocument/2006/relationships/slide" Target="slides/slide16.xml"/><Relationship Id="rId44" Type="http://schemas.openxmlformats.org/officeDocument/2006/relationships/font" Target="fonts/PlusJakartaSansMedium-regular.fntdata"/><Relationship Id="rId21" Type="http://schemas.openxmlformats.org/officeDocument/2006/relationships/slide" Target="slides/slide15.xml"/><Relationship Id="rId43" Type="http://schemas.openxmlformats.org/officeDocument/2006/relationships/font" Target="fonts/PlusJakartaSans-boldItalic.fntdata"/><Relationship Id="rId24" Type="http://schemas.openxmlformats.org/officeDocument/2006/relationships/slide" Target="slides/slide18.xml"/><Relationship Id="rId46" Type="http://schemas.openxmlformats.org/officeDocument/2006/relationships/font" Target="fonts/PlusJakartaSansMedium-italic.fntdata"/><Relationship Id="rId23" Type="http://schemas.openxmlformats.org/officeDocument/2006/relationships/slide" Target="slides/slide17.xml"/><Relationship Id="rId45" Type="http://schemas.openxmlformats.org/officeDocument/2006/relationships/font" Target="fonts/PlusJakarta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PlusJakartaSans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85e5a41e_0_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6585e5a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348ee98e6_0_45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7348ee98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348ee98e6_0_52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7348ee98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ebe45c1a2_0_18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1ebe45c1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ebe45c1a2_0_2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1ebe45c1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ebe45c1a2_0_125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1ebe45c1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348ee98e6_0_6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7348ee98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ebe45c1a2_0_1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1ebe45c1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ebe45c1a2_0_38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1ebe45c1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ebe45c1a2_0_4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1ebe45c1a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348ee98e6_0_6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7348ee98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585e5a41e_0_24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6585e5a4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348ee98e6_0_75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7348ee98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ebe45c1a2_0_5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1ebe45c1a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ebe45c1a2_0_65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1ebe45c1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ebe45c1a2_0_7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1ebe45c1a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ebe45c1a2_0_81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1ebe45c1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ebe45c1a2_0_88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1ebe45c1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ebe45c1a2_0_94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1ebe45c1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ebe45c1a2_0_10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1ebe45c1a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ebe45c1a2_0_118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1ebe45c1a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ebe45c1a2_0_11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1ebe45c1a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585e5a41e_0_4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6585e5a41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97382f64a_0_1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f97382f6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97382f64a_0_21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f97382f6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4418a330f_0_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24418a33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585e5a41e_0_428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6585e5a41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585e5a41e_0_306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6585e5a41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348ee98e6_0_6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7348ee98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48ee98e6_0_14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7348ee98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348ee98e6_0_22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7348ee98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348ee98e6_0_3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7348ee98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348ee98e6_0_3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7348ee98e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920" y="1598313"/>
            <a:ext cx="7773750" cy="1102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839" y="2915550"/>
            <a:ext cx="6401911" cy="131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1792600" y="3601562"/>
            <a:ext cx="5487353" cy="4251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/>
          <p:nvPr>
            <p:ph idx="2" type="pic"/>
          </p:nvPr>
        </p:nvSpPr>
        <p:spPr>
          <a:xfrm>
            <a:off x="1792600" y="459723"/>
            <a:ext cx="5487353" cy="308705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1792600" y="4026747"/>
            <a:ext cx="5487353" cy="60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8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 rot="5400000">
            <a:off x="2875035" y="-1217234"/>
            <a:ext cx="3395520" cy="823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 rot="5400000">
            <a:off x="3634513" y="1668292"/>
            <a:ext cx="4494806" cy="1579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 rot="5400000">
            <a:off x="397832" y="163874"/>
            <a:ext cx="4494806" cy="4588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d97f235b5_0_171"/>
          <p:cNvSpPr txBox="1"/>
          <p:nvPr>
            <p:ph type="ctrTitle"/>
          </p:nvPr>
        </p:nvSpPr>
        <p:spPr>
          <a:xfrm>
            <a:off x="311762" y="744803"/>
            <a:ext cx="85221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g2ad97f235b5_0_171"/>
          <p:cNvSpPr txBox="1"/>
          <p:nvPr>
            <p:ph idx="1" type="subTitle"/>
          </p:nvPr>
        </p:nvSpPr>
        <p:spPr>
          <a:xfrm>
            <a:off x="311754" y="2834993"/>
            <a:ext cx="85221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g2ad97f235b5_0_171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d97f235b5_0_175"/>
          <p:cNvSpPr txBox="1"/>
          <p:nvPr>
            <p:ph type="title"/>
          </p:nvPr>
        </p:nvSpPr>
        <p:spPr>
          <a:xfrm>
            <a:off x="311754" y="2151509"/>
            <a:ext cx="85221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g2ad97f235b5_0_175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d97f235b5_0_178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2ad97f235b5_0_178"/>
          <p:cNvSpPr txBox="1"/>
          <p:nvPr>
            <p:ph idx="1" type="body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g2ad97f235b5_0_178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d97f235b5_0_182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g2ad97f235b5_0_182"/>
          <p:cNvSpPr txBox="1"/>
          <p:nvPr>
            <p:ph idx="1" type="body"/>
          </p:nvPr>
        </p:nvSpPr>
        <p:spPr>
          <a:xfrm>
            <a:off x="311754" y="1152828"/>
            <a:ext cx="40005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g2ad97f235b5_0_182"/>
          <p:cNvSpPr txBox="1"/>
          <p:nvPr>
            <p:ph idx="2" type="body"/>
          </p:nvPr>
        </p:nvSpPr>
        <p:spPr>
          <a:xfrm>
            <a:off x="4833232" y="1152828"/>
            <a:ext cx="40005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g2ad97f235b5_0_182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d97f235b5_0_187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2ad97f235b5_0_18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d97f235b5_0_190"/>
          <p:cNvSpPr txBox="1"/>
          <p:nvPr>
            <p:ph type="title"/>
          </p:nvPr>
        </p:nvSpPr>
        <p:spPr>
          <a:xfrm>
            <a:off x="311754" y="555770"/>
            <a:ext cx="28086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g2ad97f235b5_0_190"/>
          <p:cNvSpPr txBox="1"/>
          <p:nvPr>
            <p:ph idx="1" type="body"/>
          </p:nvPr>
        </p:nvSpPr>
        <p:spPr>
          <a:xfrm>
            <a:off x="311754" y="1390026"/>
            <a:ext cx="2808600" cy="3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g2ad97f235b5_0_190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d97f235b5_0_194"/>
          <p:cNvSpPr txBox="1"/>
          <p:nvPr>
            <p:ph type="title"/>
          </p:nvPr>
        </p:nvSpPr>
        <p:spPr>
          <a:xfrm>
            <a:off x="490334" y="450288"/>
            <a:ext cx="63690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g2ad97f235b5_0_194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d97f235b5_0_197"/>
          <p:cNvSpPr/>
          <p:nvPr/>
        </p:nvSpPr>
        <p:spPr>
          <a:xfrm>
            <a:off x="4572788" y="-125"/>
            <a:ext cx="4572900" cy="51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ad97f235b5_0_197"/>
          <p:cNvSpPr txBox="1"/>
          <p:nvPr>
            <p:ph type="title"/>
          </p:nvPr>
        </p:nvSpPr>
        <p:spPr>
          <a:xfrm>
            <a:off x="265546" y="1233553"/>
            <a:ext cx="40458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g2ad97f235b5_0_197"/>
          <p:cNvSpPr txBox="1"/>
          <p:nvPr>
            <p:ph idx="1" type="subTitle"/>
          </p:nvPr>
        </p:nvSpPr>
        <p:spPr>
          <a:xfrm>
            <a:off x="265546" y="2803933"/>
            <a:ext cx="40458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g2ad97f235b5_0_197"/>
          <p:cNvSpPr txBox="1"/>
          <p:nvPr>
            <p:ph idx="2" type="body"/>
          </p:nvPr>
        </p:nvSpPr>
        <p:spPr>
          <a:xfrm>
            <a:off x="4940351" y="724297"/>
            <a:ext cx="38376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g2ad97f235b5_0_19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d97f235b5_0_203"/>
          <p:cNvSpPr txBox="1"/>
          <p:nvPr>
            <p:ph idx="1" type="body"/>
          </p:nvPr>
        </p:nvSpPr>
        <p:spPr>
          <a:xfrm>
            <a:off x="311754" y="4231870"/>
            <a:ext cx="5999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g2ad97f235b5_0_203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d97f235b5_0_206"/>
          <p:cNvSpPr txBox="1"/>
          <p:nvPr>
            <p:ph hasCustomPrompt="1" type="title"/>
          </p:nvPr>
        </p:nvSpPr>
        <p:spPr>
          <a:xfrm>
            <a:off x="311754" y="1106464"/>
            <a:ext cx="85221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g2ad97f235b5_0_206"/>
          <p:cNvSpPr txBox="1"/>
          <p:nvPr>
            <p:ph idx="1" type="body"/>
          </p:nvPr>
        </p:nvSpPr>
        <p:spPr>
          <a:xfrm>
            <a:off x="311754" y="3153190"/>
            <a:ext cx="85221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g2ad97f235b5_0_206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d97f235b5_0_210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42ff3d8b87_1_105"/>
          <p:cNvSpPr txBox="1"/>
          <p:nvPr>
            <p:ph idx="11" type="ftr"/>
          </p:nvPr>
        </p:nvSpPr>
        <p:spPr>
          <a:xfrm>
            <a:off x="3109495" y="4784920"/>
            <a:ext cx="2926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g142ff3d8b87_1_105"/>
          <p:cNvSpPr txBox="1"/>
          <p:nvPr>
            <p:ph idx="10" type="dt"/>
          </p:nvPr>
        </p:nvSpPr>
        <p:spPr>
          <a:xfrm>
            <a:off x="457279" y="4784920"/>
            <a:ext cx="2103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g142ff3d8b87_1_105"/>
          <p:cNvSpPr txBox="1"/>
          <p:nvPr>
            <p:ph idx="12" type="sldNum"/>
          </p:nvPr>
        </p:nvSpPr>
        <p:spPr>
          <a:xfrm>
            <a:off x="6584814" y="4784920"/>
            <a:ext cx="2103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722438" y="3306196"/>
            <a:ext cx="7773750" cy="1021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722438" y="2180709"/>
            <a:ext cx="7773750" cy="1125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50899" y="1229105"/>
            <a:ext cx="3083461" cy="347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3586787" y="1229105"/>
            <a:ext cx="3085047" cy="347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79" y="1151690"/>
            <a:ext cx="4040890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457279" y="1631660"/>
            <a:ext cx="4040890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4645833" y="1151690"/>
            <a:ext cx="4042477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4645833" y="1631660"/>
            <a:ext cx="4042477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57280" y="204851"/>
            <a:ext cx="3008835" cy="8718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575671" y="204852"/>
            <a:ext cx="5112638" cy="4391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57280" y="1076658"/>
            <a:ext cx="3008835" cy="351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7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d97f235b5_0_167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2ad97f235b5_0_167"/>
          <p:cNvSpPr txBox="1"/>
          <p:nvPr>
            <p:ph idx="1" type="body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2ad97f235b5_0_16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585e5a41e_0_0"/>
          <p:cNvSpPr/>
          <p:nvPr/>
        </p:nvSpPr>
        <p:spPr>
          <a:xfrm>
            <a:off x="-1050025" y="1042200"/>
            <a:ext cx="7580100" cy="4102800"/>
          </a:xfrm>
          <a:prstGeom prst="parallelogram">
            <a:avLst>
              <a:gd fmla="val 25000" name="adj"/>
            </a:avLst>
          </a:prstGeom>
          <a:solidFill>
            <a:srgbClr val="48A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6585e5a41e_0_0"/>
          <p:cNvSpPr txBox="1"/>
          <p:nvPr>
            <p:ph type="ctrTitle"/>
          </p:nvPr>
        </p:nvSpPr>
        <p:spPr>
          <a:xfrm>
            <a:off x="207100" y="1604476"/>
            <a:ext cx="56052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b="1" lang="en-US" sz="29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Analyzing Arsenal FC's Failure in the 2023/2024 Premier League and Data-Driven Strategies for Winning the 2024/2025 Season</a:t>
            </a:r>
            <a:endParaRPr b="1" sz="292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9" name="Google Shape;139;g26585e5a41e_0_0"/>
          <p:cNvSpPr txBox="1"/>
          <p:nvPr>
            <p:ph idx="1" type="subTitle"/>
          </p:nvPr>
        </p:nvSpPr>
        <p:spPr>
          <a:xfrm>
            <a:off x="508650" y="3641075"/>
            <a:ext cx="478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Fakhri Azis Basiri</a:t>
            </a:r>
            <a:endParaRPr b="1"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40" name="Google Shape;140;g26585e5a41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g26585e5a41e_0_0"/>
          <p:cNvCxnSpPr/>
          <p:nvPr/>
        </p:nvCxnSpPr>
        <p:spPr>
          <a:xfrm>
            <a:off x="609925" y="4433975"/>
            <a:ext cx="393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g26585e5a41e_0_0"/>
          <p:cNvSpPr/>
          <p:nvPr/>
        </p:nvSpPr>
        <p:spPr>
          <a:xfrm>
            <a:off x="1144250" y="4372475"/>
            <a:ext cx="611700" cy="123000"/>
          </a:xfrm>
          <a:prstGeom prst="roundRect">
            <a:avLst>
              <a:gd fmla="val 50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6585e5a41e_0_0"/>
          <p:cNvSpPr/>
          <p:nvPr/>
        </p:nvSpPr>
        <p:spPr>
          <a:xfrm rot="-1974178">
            <a:off x="5563413" y="2306056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585e5a41e_0_0"/>
          <p:cNvSpPr/>
          <p:nvPr/>
        </p:nvSpPr>
        <p:spPr>
          <a:xfrm rot="-3576283">
            <a:off x="4993795" y="3068971"/>
            <a:ext cx="3038762" cy="3137189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7348ee98e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348ee98e6_0_45"/>
          <p:cNvSpPr txBox="1"/>
          <p:nvPr/>
        </p:nvSpPr>
        <p:spPr>
          <a:xfrm>
            <a:off x="1117075" y="1136623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Website:</a:t>
            </a:r>
            <a:endParaRPr b="1" sz="20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Plus Jakarta Sans"/>
              <a:buChar char="-"/>
            </a:pPr>
            <a:r>
              <a:rPr b="1" lang="en-US" sz="20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Fbref.com (untuk scraping)</a:t>
            </a:r>
            <a:endParaRPr b="1" sz="20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Plus Jakarta Sans"/>
              <a:buChar char="-"/>
            </a:pPr>
            <a:r>
              <a:rPr b="1" lang="en-US" sz="20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Kaggle.com (download langsung)</a:t>
            </a:r>
            <a:endParaRPr b="1" sz="20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348ee98e6_0_52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7348ee98e6_0_52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348ee98e6_0_52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7348ee98e6_0_52"/>
          <p:cNvSpPr txBox="1"/>
          <p:nvPr>
            <p:ph type="ctrTitle"/>
          </p:nvPr>
        </p:nvSpPr>
        <p:spPr>
          <a:xfrm>
            <a:off x="4473325" y="2352200"/>
            <a:ext cx="43374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Transformation &amp; Consideration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62" name="Google Shape;262;g27348ee98e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1ebe45c1a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1ebe45c1a2_0_18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69" name="Google Shape;269;g31ebe45c1a2_0_18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31ebe45c1a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75" y="1711425"/>
            <a:ext cx="3168950" cy="21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1ebe45c1a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950" y="1711426"/>
            <a:ext cx="4696667" cy="21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ebe45c1a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92366"/>
            <a:ext cx="9145574" cy="476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1ebe45c1a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1ebe45c1a2_0_27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79" name="Google Shape;279;g31ebe45c1a2_0_27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31ebe45c1a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00" y="1132325"/>
            <a:ext cx="5058950" cy="1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1ebe45c1a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343" y="1132317"/>
            <a:ext cx="3594548" cy="18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31ebe45c1a2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1ebe45c1a2_0_125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88" name="Google Shape;288;g31ebe45c1a2_0_125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31ebe45c1a2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00" y="975925"/>
            <a:ext cx="7329976" cy="38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7348ee98e6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7348ee98e6_0_60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96" name="Google Shape;296;g27348ee98e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901" y="1341196"/>
            <a:ext cx="5969874" cy="327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7348ee98e6_0_60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31ebe45c1a2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ebe45c1a2_0_10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04" name="Google Shape;304;g31ebe45c1a2_0_10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 for scraping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1ebe45c1a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258" y="1111650"/>
            <a:ext cx="6937769" cy="38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1ebe45c1a2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1ebe45c1a2_0_38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2" name="Google Shape;312;g31ebe45c1a2_0_38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31ebe45c1a2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00" y="1238902"/>
            <a:ext cx="6573025" cy="35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31ebe45c1a2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1ebe45c1a2_0_47"/>
          <p:cNvSpPr txBox="1"/>
          <p:nvPr/>
        </p:nvSpPr>
        <p:spPr>
          <a:xfrm>
            <a:off x="1053700" y="2573348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20" name="Google Shape;320;g31ebe45c1a2_0_47"/>
          <p:cNvSpPr txBox="1"/>
          <p:nvPr/>
        </p:nvSpPr>
        <p:spPr>
          <a:xfrm>
            <a:off x="1053700" y="409025"/>
            <a:ext cx="61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31ebe45c1a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00" y="1050350"/>
            <a:ext cx="7175798" cy="38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348ee98e6_0_67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7348ee98e6_0_67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7348ee98e6_0_67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7348ee98e6_0_67"/>
          <p:cNvSpPr txBox="1"/>
          <p:nvPr>
            <p:ph type="ctrTitle"/>
          </p:nvPr>
        </p:nvSpPr>
        <p:spPr>
          <a:xfrm>
            <a:off x="3911700" y="1837475"/>
            <a:ext cx="52038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Modeling  (Business)</a:t>
            </a:r>
            <a:endParaRPr b="1" sz="402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30" name="Google Shape;330;g27348ee98e6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6585e5a41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6585e5a41e_0_24"/>
          <p:cNvSpPr txBox="1"/>
          <p:nvPr/>
        </p:nvSpPr>
        <p:spPr>
          <a:xfrm>
            <a:off x="503685" y="2926431"/>
            <a:ext cx="30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Education</a:t>
            </a:r>
            <a:endParaRPr b="1" i="0" sz="1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1" name="Google Shape;151;g26585e5a41e_0_24"/>
          <p:cNvSpPr txBox="1"/>
          <p:nvPr/>
        </p:nvSpPr>
        <p:spPr>
          <a:xfrm>
            <a:off x="503673" y="2327500"/>
            <a:ext cx="3327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Nama Student</a:t>
            </a:r>
            <a:endParaRPr b="1" i="0" sz="3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" name="Google Shape;152;g26585e5a41e_0_24"/>
          <p:cNvSpPr txBox="1"/>
          <p:nvPr/>
        </p:nvSpPr>
        <p:spPr>
          <a:xfrm>
            <a:off x="503678" y="3260025"/>
            <a:ext cx="30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S1 Ilmu Komputer</a:t>
            </a:r>
            <a:endParaRPr b="0" i="1" sz="14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53" name="Google Shape;153;g26585e5a41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6585e5a41e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26585e5a41e_0_24"/>
          <p:cNvGrpSpPr/>
          <p:nvPr/>
        </p:nvGrpSpPr>
        <p:grpSpPr>
          <a:xfrm>
            <a:off x="4812258" y="2039725"/>
            <a:ext cx="3810072" cy="2674925"/>
            <a:chOff x="466625" y="2083326"/>
            <a:chExt cx="4728310" cy="2674925"/>
          </a:xfrm>
        </p:grpSpPr>
        <p:grpSp>
          <p:nvGrpSpPr>
            <p:cNvPr id="156" name="Google Shape;156;g26585e5a41e_0_24"/>
            <p:cNvGrpSpPr/>
            <p:nvPr/>
          </p:nvGrpSpPr>
          <p:grpSpPr>
            <a:xfrm>
              <a:off x="571335" y="2083326"/>
              <a:ext cx="4623600" cy="570000"/>
              <a:chOff x="571335" y="2048451"/>
              <a:chExt cx="4623600" cy="570000"/>
            </a:xfrm>
          </p:grpSpPr>
          <p:sp>
            <p:nvSpPr>
              <p:cNvPr id="157" name="Google Shape;157;g26585e5a41e_0_24"/>
              <p:cNvSpPr txBox="1"/>
              <p:nvPr/>
            </p:nvSpPr>
            <p:spPr>
              <a:xfrm>
                <a:off x="571335" y="2279751"/>
                <a:ext cx="4623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Deskripsi project</a:t>
                </a:r>
                <a:endParaRPr b="0" i="0" sz="10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58" name="Google Shape;158;g26585e5a41e_0_24"/>
              <p:cNvSpPr txBox="1"/>
              <p:nvPr/>
            </p:nvSpPr>
            <p:spPr>
              <a:xfrm>
                <a:off x="571335" y="20484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Judul Project 1</a:t>
                </a:r>
                <a:endParaRPr b="1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59" name="Google Shape;159;g26585e5a41e_0_24"/>
            <p:cNvSpPr/>
            <p:nvPr/>
          </p:nvSpPr>
          <p:spPr>
            <a:xfrm>
              <a:off x="466625" y="22194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60;g26585e5a41e_0_24"/>
            <p:cNvGrpSpPr/>
            <p:nvPr/>
          </p:nvGrpSpPr>
          <p:grpSpPr>
            <a:xfrm>
              <a:off x="571335" y="2780976"/>
              <a:ext cx="4623600" cy="570000"/>
              <a:chOff x="571335" y="2048451"/>
              <a:chExt cx="4623600" cy="570000"/>
            </a:xfrm>
          </p:grpSpPr>
          <p:sp>
            <p:nvSpPr>
              <p:cNvPr id="161" name="Google Shape;161;g26585e5a41e_0_24"/>
              <p:cNvSpPr txBox="1"/>
              <p:nvPr/>
            </p:nvSpPr>
            <p:spPr>
              <a:xfrm>
                <a:off x="571335" y="2279751"/>
                <a:ext cx="4623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Deskripsi project</a:t>
                </a:r>
                <a:endParaRPr b="0" i="0" sz="10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2" name="Google Shape;162;g26585e5a41e_0_24"/>
              <p:cNvSpPr txBox="1"/>
              <p:nvPr/>
            </p:nvSpPr>
            <p:spPr>
              <a:xfrm>
                <a:off x="571335" y="20484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Judul Project 2</a:t>
                </a:r>
                <a:endParaRPr b="1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3" name="Google Shape;163;g26585e5a41e_0_24"/>
            <p:cNvSpPr/>
            <p:nvPr/>
          </p:nvSpPr>
          <p:spPr>
            <a:xfrm>
              <a:off x="466625" y="291710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g26585e5a41e_0_24"/>
            <p:cNvGrpSpPr/>
            <p:nvPr/>
          </p:nvGrpSpPr>
          <p:grpSpPr>
            <a:xfrm>
              <a:off x="571335" y="3455726"/>
              <a:ext cx="4623600" cy="570000"/>
              <a:chOff x="571335" y="2048451"/>
              <a:chExt cx="4623600" cy="570000"/>
            </a:xfrm>
          </p:grpSpPr>
          <p:sp>
            <p:nvSpPr>
              <p:cNvPr id="165" name="Google Shape;165;g26585e5a41e_0_24"/>
              <p:cNvSpPr txBox="1"/>
              <p:nvPr/>
            </p:nvSpPr>
            <p:spPr>
              <a:xfrm>
                <a:off x="571335" y="2279751"/>
                <a:ext cx="4623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Deskripsi project</a:t>
                </a:r>
                <a:endParaRPr b="0" i="0" sz="10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6" name="Google Shape;166;g26585e5a41e_0_24"/>
              <p:cNvSpPr txBox="1"/>
              <p:nvPr/>
            </p:nvSpPr>
            <p:spPr>
              <a:xfrm>
                <a:off x="571335" y="20484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Judul Project 3</a:t>
                </a:r>
                <a:endParaRPr b="1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7" name="Google Shape;167;g26585e5a41e_0_24"/>
            <p:cNvSpPr/>
            <p:nvPr/>
          </p:nvSpPr>
          <p:spPr>
            <a:xfrm>
              <a:off x="466625" y="35918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g26585e5a41e_0_24"/>
            <p:cNvGrpSpPr/>
            <p:nvPr/>
          </p:nvGrpSpPr>
          <p:grpSpPr>
            <a:xfrm>
              <a:off x="571335" y="4188251"/>
              <a:ext cx="4623600" cy="570000"/>
              <a:chOff x="571335" y="2048451"/>
              <a:chExt cx="4623600" cy="570000"/>
            </a:xfrm>
          </p:grpSpPr>
          <p:sp>
            <p:nvSpPr>
              <p:cNvPr id="169" name="Google Shape;169;g26585e5a41e_0_24"/>
              <p:cNvSpPr txBox="1"/>
              <p:nvPr/>
            </p:nvSpPr>
            <p:spPr>
              <a:xfrm>
                <a:off x="571335" y="2279751"/>
                <a:ext cx="4623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Deskripsi project</a:t>
                </a:r>
                <a:endParaRPr b="0" i="0" sz="10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70" name="Google Shape;170;g26585e5a41e_0_24"/>
              <p:cNvSpPr txBox="1"/>
              <p:nvPr/>
            </p:nvSpPr>
            <p:spPr>
              <a:xfrm>
                <a:off x="571335" y="20484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Judul Project 4</a:t>
                </a:r>
                <a:endParaRPr b="1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71" name="Google Shape;171;g26585e5a41e_0_24"/>
            <p:cNvSpPr/>
            <p:nvPr/>
          </p:nvSpPr>
          <p:spPr>
            <a:xfrm>
              <a:off x="466625" y="4324375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g26585e5a41e_0_24"/>
          <p:cNvSpPr/>
          <p:nvPr/>
        </p:nvSpPr>
        <p:spPr>
          <a:xfrm rot="-3576382">
            <a:off x="-547808" y="-2388310"/>
            <a:ext cx="3914117" cy="3914117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6585e5a41e_0_24"/>
          <p:cNvSpPr/>
          <p:nvPr/>
        </p:nvSpPr>
        <p:spPr>
          <a:xfrm rot="-4242470">
            <a:off x="8039051" y="2355356"/>
            <a:ext cx="2301858" cy="2301858"/>
          </a:xfrm>
          <a:prstGeom prst="ellipse">
            <a:avLst/>
          </a:prstGeom>
          <a:solidFill>
            <a:srgbClr val="48A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585e5a41e_0_24"/>
          <p:cNvSpPr/>
          <p:nvPr/>
        </p:nvSpPr>
        <p:spPr>
          <a:xfrm rot="-1974178">
            <a:off x="8406288" y="4307981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26585e5a41e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00" y="308725"/>
            <a:ext cx="1734900" cy="173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g26585e5a41e_0_24"/>
          <p:cNvSpPr txBox="1"/>
          <p:nvPr/>
        </p:nvSpPr>
        <p:spPr>
          <a:xfrm>
            <a:off x="503685" y="3764631"/>
            <a:ext cx="30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Working</a:t>
            </a:r>
            <a:endParaRPr b="1" i="0" sz="1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" name="Google Shape;177;g26585e5a41e_0_24"/>
          <p:cNvSpPr txBox="1"/>
          <p:nvPr/>
        </p:nvSpPr>
        <p:spPr>
          <a:xfrm>
            <a:off x="503678" y="4098225"/>
            <a:ext cx="3078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2022 - 2023</a:t>
            </a:r>
            <a:endParaRPr i="1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Web Developer</a:t>
            </a:r>
            <a:endParaRPr i="1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8" name="Google Shape;178;g26585e5a41e_0_24"/>
          <p:cNvSpPr txBox="1"/>
          <p:nvPr/>
        </p:nvSpPr>
        <p:spPr>
          <a:xfrm>
            <a:off x="4812260" y="1498381"/>
            <a:ext cx="30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Overview Project</a:t>
            </a:r>
            <a:endParaRPr b="1" i="0" sz="1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27348ee98e6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7348ee98e6_0_75"/>
          <p:cNvSpPr txBox="1"/>
          <p:nvPr/>
        </p:nvSpPr>
        <p:spPr>
          <a:xfrm>
            <a:off x="3302150" y="168399"/>
            <a:ext cx="18645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ERD</a:t>
            </a:r>
            <a:endParaRPr b="1" i="0" sz="35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37" name="Google Shape;337;g27348ee98e6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150" y="895000"/>
            <a:ext cx="5560587" cy="40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ebe45c1a2_0_57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1ebe45c1a2_0_57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1ebe45c1a2_0_57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1ebe45c1a2_0_57"/>
          <p:cNvSpPr txBox="1"/>
          <p:nvPr>
            <p:ph type="ctrTitle"/>
          </p:nvPr>
        </p:nvSpPr>
        <p:spPr>
          <a:xfrm>
            <a:off x="3911700" y="1837475"/>
            <a:ext cx="52038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Batch Streaming</a:t>
            </a:r>
            <a:endParaRPr b="1" sz="402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46" name="Google Shape;346;g31ebe45c1a2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1ebe45c1a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1ebe45c1a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596" y="777801"/>
            <a:ext cx="7290404" cy="38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31ebe45c1a2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1ebe45c1a2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63" y="636100"/>
            <a:ext cx="7997450" cy="43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31ebe45c1a2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1ebe45c1a2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00"/>
            <a:ext cx="9391380" cy="51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1ebe45c1a2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1ebe45c1a2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26" y="494724"/>
            <a:ext cx="8500552" cy="45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1ebe45c1a2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1ebe45c1a2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00" y="368711"/>
            <a:ext cx="7639864" cy="420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31ebe45c1a2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1ebe45c1a2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100" y="199199"/>
            <a:ext cx="8695199" cy="4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31ebe45c1a2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1ebe45c1a2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00" y="275137"/>
            <a:ext cx="8382423" cy="4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1ebe45c1a2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1ebe45c1a2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25" y="276050"/>
            <a:ext cx="7796598" cy="44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6585e5a41e_0_43"/>
          <p:cNvSpPr txBox="1"/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Project Background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7" name="Google Shape;187;g26585e5a41e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97382f64a_0_1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f97382f64a_0_1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f97382f64a_0_1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f97382f64a_0_13"/>
          <p:cNvSpPr txBox="1"/>
          <p:nvPr>
            <p:ph type="ctrTitle"/>
          </p:nvPr>
        </p:nvSpPr>
        <p:spPr>
          <a:xfrm>
            <a:off x="3911700" y="1837475"/>
            <a:ext cx="52038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2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Conclusion &amp; Recommendation</a:t>
            </a:r>
            <a:endParaRPr b="1" sz="402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03" name="Google Shape;403;g2f97382f64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f97382f64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f97382f64a_0_21"/>
          <p:cNvSpPr txBox="1"/>
          <p:nvPr/>
        </p:nvSpPr>
        <p:spPr>
          <a:xfrm>
            <a:off x="905950" y="221773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PROSES EXTRACT LOAD DARI MINIO KE POSTGRESQL</a:t>
            </a:r>
            <a:endParaRPr b="1" sz="22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10" name="Google Shape;410;g2f97382f64a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950" y="1071802"/>
            <a:ext cx="7205750" cy="35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24418a330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24418a330f_0_3"/>
          <p:cNvSpPr txBox="1"/>
          <p:nvPr/>
        </p:nvSpPr>
        <p:spPr>
          <a:xfrm>
            <a:off x="905950" y="221773"/>
            <a:ext cx="70398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PROSES EXTRACT LOAD DARI MINIO KE POSTGRESQL</a:t>
            </a:r>
            <a:endParaRPr b="1" sz="22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17" name="Google Shape;417;g324418a330f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475" y="1095225"/>
            <a:ext cx="6290698" cy="36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585e5a41e_0_428"/>
          <p:cNvSpPr txBox="1"/>
          <p:nvPr>
            <p:ph type="ctrTitle"/>
          </p:nvPr>
        </p:nvSpPr>
        <p:spPr>
          <a:xfrm>
            <a:off x="4863675" y="3098975"/>
            <a:ext cx="428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20368"/>
              <a:buNone/>
            </a:pPr>
            <a:r>
              <a:rPr b="1" lang="en-US" sz="4800">
                <a:latin typeface="Plus Jakarta Sans"/>
                <a:ea typeface="Plus Jakarta Sans"/>
                <a:cs typeface="Plus Jakarta Sans"/>
                <a:sym typeface="Plus Jakarta Sans"/>
              </a:rPr>
              <a:t>Terima </a:t>
            </a:r>
            <a:endParaRPr b="1" sz="4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20368"/>
              <a:buNone/>
            </a:pPr>
            <a:r>
              <a:rPr b="1" lang="en-US" sz="4800">
                <a:latin typeface="Plus Jakarta Sans"/>
                <a:ea typeface="Plus Jakarta Sans"/>
                <a:cs typeface="Plus Jakarta Sans"/>
                <a:sym typeface="Plus Jakarta Sans"/>
              </a:rPr>
              <a:t>Kasih.</a:t>
            </a:r>
            <a:endParaRPr b="1" sz="48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423" name="Google Shape;423;g26585e5a41e_0_428"/>
          <p:cNvGrpSpPr/>
          <p:nvPr/>
        </p:nvGrpSpPr>
        <p:grpSpPr>
          <a:xfrm>
            <a:off x="162" y="-214211"/>
            <a:ext cx="2765532" cy="2691752"/>
            <a:chOff x="9584423" y="-302695"/>
            <a:chExt cx="4822201" cy="4822201"/>
          </a:xfrm>
        </p:grpSpPr>
        <p:sp>
          <p:nvSpPr>
            <p:cNvPr id="424" name="Google Shape;424;g26585e5a41e_0_428"/>
            <p:cNvSpPr/>
            <p:nvPr/>
          </p:nvSpPr>
          <p:spPr>
            <a:xfrm rot="6626698">
              <a:off x="10121100" y="233982"/>
              <a:ext cx="3748847" cy="3748847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26585e5a41e_0_428"/>
            <p:cNvSpPr/>
            <p:nvPr/>
          </p:nvSpPr>
          <p:spPr>
            <a:xfrm rot="5026486">
              <a:off x="10682783" y="729525"/>
              <a:ext cx="2625482" cy="2625482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26585e5a41e_0_428"/>
            <p:cNvSpPr/>
            <p:nvPr/>
          </p:nvSpPr>
          <p:spPr>
            <a:xfrm rot="2969049">
              <a:off x="11210027" y="1256768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26585e5a41e_0_428"/>
            <p:cNvSpPr/>
            <p:nvPr/>
          </p:nvSpPr>
          <p:spPr>
            <a:xfrm rot="10347786">
              <a:off x="11700466" y="1747209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g26585e5a41e_0_428"/>
          <p:cNvGrpSpPr/>
          <p:nvPr/>
        </p:nvGrpSpPr>
        <p:grpSpPr>
          <a:xfrm>
            <a:off x="-840830" y="1116257"/>
            <a:ext cx="5795400" cy="5795400"/>
            <a:chOff x="4094945" y="667082"/>
            <a:chExt cx="5795400" cy="5795400"/>
          </a:xfrm>
        </p:grpSpPr>
        <p:sp>
          <p:nvSpPr>
            <p:cNvPr id="429" name="Google Shape;429;g26585e5a41e_0_428"/>
            <p:cNvSpPr/>
            <p:nvPr/>
          </p:nvSpPr>
          <p:spPr>
            <a:xfrm rot="6626718">
              <a:off x="4739938" y="1312075"/>
              <a:ext cx="4505414" cy="4505414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26585e5a41e_0_428"/>
            <p:cNvSpPr/>
            <p:nvPr/>
          </p:nvSpPr>
          <p:spPr>
            <a:xfrm rot="5026475">
              <a:off x="5429162" y="2051505"/>
              <a:ext cx="3026548" cy="302654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26585e5a41e_0_428"/>
            <p:cNvSpPr/>
            <p:nvPr/>
          </p:nvSpPr>
          <p:spPr>
            <a:xfrm rot="2969049">
              <a:off x="6156933" y="2732845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26585e5a41e_0_428"/>
            <p:cNvSpPr/>
            <p:nvPr/>
          </p:nvSpPr>
          <p:spPr>
            <a:xfrm rot="10347786">
              <a:off x="6647371" y="3223287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g26585e5a41e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6585e5a41e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6585e5a41e_0_306"/>
          <p:cNvSpPr txBox="1"/>
          <p:nvPr/>
        </p:nvSpPr>
        <p:spPr>
          <a:xfrm>
            <a:off x="1106375" y="1315761"/>
            <a:ext cx="7039800" cy="25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Menganalisis data performa Arsenal FC selama musim Premier League 2023/2024 untuk mengidentifikasi faktor-faktor yang menyebabkan kegagalan meraih gelar juara. Berdasarkan analisis tersebut, proyek ini akan merumuskan strategi berbasis data untuk meningkatkan peluang Arsenal memenangkan liga pada musim 2024/2025.</a:t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348ee98e6_0_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7348ee98e6_0_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7348ee98e6_0_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7348ee98e6_0_6"/>
          <p:cNvSpPr txBox="1"/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 Statement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2" name="Google Shape;202;g27348ee98e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7348ee98e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7348ee98e6_0_14"/>
          <p:cNvSpPr txBox="1"/>
          <p:nvPr/>
        </p:nvSpPr>
        <p:spPr>
          <a:xfrm>
            <a:off x="1117075" y="442249"/>
            <a:ext cx="7039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30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Masalah:</a:t>
            </a:r>
            <a:endParaRPr b="1" sz="23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Arsenal FC mengalami kegagalan dalam menjuarai Premier League musim 2023/2024 meskipun menunjukkan performa yang menjanjikan pada awal musim. Beberapa masalah utama yang diidentifikasi meliputi: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Inkonsistensi Performa Pemain</a:t>
            </a:r>
            <a:r>
              <a:rPr lang="en-US">
                <a:solidFill>
                  <a:schemeClr val="dk1"/>
                </a:solidFill>
              </a:rPr>
              <a:t>: Naik turun performa kunci di antara pemain inti, termasuk Kai Havertz, Bukayo Saka, dan Gabriel Jesus.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Kelemahan Strategi Taktik</a:t>
            </a:r>
            <a:r>
              <a:rPr lang="en-US">
                <a:solidFill>
                  <a:schemeClr val="dk1"/>
                </a:solidFill>
              </a:rPr>
              <a:t>: Ketidakefektifan rotasi pemain dan ketergantungan pada formasi tertentu yang mudah ditebak oleh lawan.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Manajemen Skuad yang Tidak Optimal</a:t>
            </a:r>
            <a:r>
              <a:rPr lang="en-US">
                <a:solidFill>
                  <a:schemeClr val="dk1"/>
                </a:solidFill>
              </a:rPr>
              <a:t>: Cedera pemain kunci yang berulang dan kurangnya kedalaman skuad dalam beberapa posisi.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Kebijakan Transfer yang Kurang Tepat Sasaran</a:t>
            </a:r>
            <a:r>
              <a:rPr lang="en-US">
                <a:solidFill>
                  <a:schemeClr val="dk1"/>
                </a:solidFill>
              </a:rPr>
              <a:t>: Pemain yang direkrut tidak memberikan dampak signifikan atau tidak sesuai dengan kebutuhan tim.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Faktor Eksternal</a:t>
            </a:r>
            <a:r>
              <a:rPr lang="en-US">
                <a:solidFill>
                  <a:schemeClr val="dk1"/>
                </a:solidFill>
              </a:rPr>
              <a:t>: Jadwal yang padat dan performa superior dari rival seperti Manchester City.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30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348ee98e6_0_22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7348ee98e6_0_22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7348ee98e6_0_22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7348ee98e6_0_22"/>
          <p:cNvSpPr txBox="1"/>
          <p:nvPr>
            <p:ph type="ctrTitle"/>
          </p:nvPr>
        </p:nvSpPr>
        <p:spPr>
          <a:xfrm>
            <a:off x="4473325" y="2352200"/>
            <a:ext cx="43374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Platform Understanding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17" name="Google Shape;217;g27348ee98e6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7348ee98e6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7348ee98e6_0_30"/>
          <p:cNvSpPr txBox="1"/>
          <p:nvPr/>
        </p:nvSpPr>
        <p:spPr>
          <a:xfrm>
            <a:off x="278875" y="1136625"/>
            <a:ext cx="70398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4" name="Google Shape;224;g27348ee98e6_0_30"/>
          <p:cNvSpPr/>
          <p:nvPr/>
        </p:nvSpPr>
        <p:spPr>
          <a:xfrm>
            <a:off x="208075" y="1136625"/>
            <a:ext cx="1962900" cy="29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7348ee98e6_0_30"/>
          <p:cNvSpPr txBox="1"/>
          <p:nvPr/>
        </p:nvSpPr>
        <p:spPr>
          <a:xfrm>
            <a:off x="316675" y="636100"/>
            <a:ext cx="1682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7348ee98e6_0_30"/>
          <p:cNvSpPr/>
          <p:nvPr/>
        </p:nvSpPr>
        <p:spPr>
          <a:xfrm>
            <a:off x="585600" y="1454750"/>
            <a:ext cx="1184700" cy="657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48A8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Kaggle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7348ee98e6_0_30"/>
          <p:cNvSpPr txBox="1"/>
          <p:nvPr/>
        </p:nvSpPr>
        <p:spPr>
          <a:xfrm>
            <a:off x="735925" y="1098850"/>
            <a:ext cx="1035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7348ee98e6_0_30"/>
          <p:cNvSpPr/>
          <p:nvPr/>
        </p:nvSpPr>
        <p:spPr>
          <a:xfrm>
            <a:off x="316750" y="2902900"/>
            <a:ext cx="1758300" cy="657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48A8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fbref.com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7348ee98e6_0_30"/>
          <p:cNvSpPr txBox="1"/>
          <p:nvPr/>
        </p:nvSpPr>
        <p:spPr>
          <a:xfrm>
            <a:off x="735925" y="2501025"/>
            <a:ext cx="94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Scraping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7348ee98e6_0_30"/>
          <p:cNvSpPr/>
          <p:nvPr/>
        </p:nvSpPr>
        <p:spPr>
          <a:xfrm>
            <a:off x="2530875" y="1136625"/>
            <a:ext cx="1758300" cy="29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7348ee98e6_0_30"/>
          <p:cNvSpPr txBox="1"/>
          <p:nvPr/>
        </p:nvSpPr>
        <p:spPr>
          <a:xfrm>
            <a:off x="2721075" y="645400"/>
            <a:ext cx="1682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7348ee98e6_0_30"/>
          <p:cNvSpPr/>
          <p:nvPr/>
        </p:nvSpPr>
        <p:spPr>
          <a:xfrm>
            <a:off x="4732675" y="1136625"/>
            <a:ext cx="1758300" cy="29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7348ee98e6_0_30"/>
          <p:cNvSpPr txBox="1"/>
          <p:nvPr/>
        </p:nvSpPr>
        <p:spPr>
          <a:xfrm>
            <a:off x="4778475" y="264400"/>
            <a:ext cx="1682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Warehouse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7348ee98e6_0_30"/>
          <p:cNvSpPr/>
          <p:nvPr/>
        </p:nvSpPr>
        <p:spPr>
          <a:xfrm>
            <a:off x="6858975" y="1136625"/>
            <a:ext cx="1758300" cy="29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7348ee98e6_0_30"/>
          <p:cNvSpPr txBox="1"/>
          <p:nvPr/>
        </p:nvSpPr>
        <p:spPr>
          <a:xfrm>
            <a:off x="6858975" y="349900"/>
            <a:ext cx="1682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7348ee98e6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025" y="1649650"/>
            <a:ext cx="1627600" cy="1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7348ee98e6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550" y="2015862"/>
            <a:ext cx="1598537" cy="8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7348ee98e6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475" y="1552481"/>
            <a:ext cx="1682700" cy="172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A8C4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348ee98e6_0_37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7348ee98e6_0_37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fmla="val 25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7348ee98e6_0_37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348ee98e6_0_37"/>
          <p:cNvSpPr txBox="1"/>
          <p:nvPr>
            <p:ph type="ctrTitle"/>
          </p:nvPr>
        </p:nvSpPr>
        <p:spPr>
          <a:xfrm>
            <a:off x="4473325" y="2352200"/>
            <a:ext cx="43374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375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Understanding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47" name="Google Shape;247;g27348ee98e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2021-01-14T04:03:51Z</dcterms:created>
  <dc:creator>SINAR X</dc:creator>
</cp:coreProperties>
</file>